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CDF051-E057-4563-834D-EE40A41D4621}">
  <a:tblStyle styleId="{73CDF051-E057-4563-834D-EE40A41D462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18985f2ce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618985f2ce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For Stormer: electrons only at 600km/s (solar wind speeds) (1A.m^2 dipole moment equivalent to 8.5 g of Neodymium magnets). PIC 6000 km/s proton+electrons at solar density (2.4 A.m^2 total dipoles =&gt; 20.4 g of Neodymium magnets). Experiment with neutral plasma and magnets ?</a:t>
            </a:r>
            <a:br>
              <a:rPr lang="en"/>
            </a:br>
            <a:br>
              <a:rPr lang="en"/>
            </a:br>
            <a:r>
              <a:rPr lang="en"/>
              <a:t>10 gauss - 1cm away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Launch- conservative k realistic. Market size – Day 1.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81450" y="3487875"/>
            <a:ext cx="71811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Protecting satellites from space radiation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710400" y="4182975"/>
            <a:ext cx="210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700" y="618700"/>
            <a:ext cx="4358700" cy="286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4"/>
    </mc:Choice>
    <mc:Fallback xmlns="">
      <p:transition spd="slow" advTm="216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/>
          <p:nvPr/>
        </p:nvSpPr>
        <p:spPr>
          <a:xfrm>
            <a:off x="5238750" y="1299025"/>
            <a:ext cx="3173700" cy="2945700"/>
          </a:xfrm>
          <a:prstGeom prst="rect">
            <a:avLst/>
          </a:prstGeom>
          <a:noFill/>
          <a:ln w="9525" cap="flat" cmpd="sng">
            <a:solidFill>
              <a:srgbClr val="FFAB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7203925" y="2721750"/>
            <a:ext cx="761400" cy="10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Roadmap</a:t>
            </a:r>
            <a:endParaRPr/>
          </a:p>
        </p:txBody>
      </p:sp>
      <p:grpSp>
        <p:nvGrpSpPr>
          <p:cNvPr id="263" name="Google Shape;263;p22"/>
          <p:cNvGrpSpPr/>
          <p:nvPr/>
        </p:nvGrpSpPr>
        <p:grpSpPr>
          <a:xfrm>
            <a:off x="1496938" y="2545875"/>
            <a:ext cx="704100" cy="714443"/>
            <a:chOff x="2176212" y="2518538"/>
            <a:chExt cx="704100" cy="611105"/>
          </a:xfrm>
        </p:grpSpPr>
        <p:sp>
          <p:nvSpPr>
            <p:cNvPr id="264" name="Google Shape;264;p22"/>
            <p:cNvSpPr txBox="1"/>
            <p:nvPr/>
          </p:nvSpPr>
          <p:spPr>
            <a:xfrm>
              <a:off x="2176212" y="2864743"/>
              <a:ext cx="7041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July</a:t>
              </a:r>
              <a:endParaRPr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5" name="Google Shape;265;p22"/>
            <p:cNvPicPr preferRelativeResize="0"/>
            <p:nvPr/>
          </p:nvPicPr>
          <p:blipFill rotWithShape="1">
            <a:blip r:embed="rId3">
              <a:alphaModFix/>
            </a:blip>
            <a:srcRect l="-3058" r="-1686"/>
            <a:stretch/>
          </p:blipFill>
          <p:spPr>
            <a:xfrm>
              <a:off x="2303124" y="2518538"/>
              <a:ext cx="450300" cy="3677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22"/>
          <p:cNvGrpSpPr/>
          <p:nvPr/>
        </p:nvGrpSpPr>
        <p:grpSpPr>
          <a:xfrm>
            <a:off x="6676514" y="2643323"/>
            <a:ext cx="687694" cy="624604"/>
            <a:chOff x="6641889" y="2508804"/>
            <a:chExt cx="704100" cy="624604"/>
          </a:xfrm>
        </p:grpSpPr>
        <p:sp>
          <p:nvSpPr>
            <p:cNvPr id="267" name="Google Shape;267;p22"/>
            <p:cNvSpPr txBox="1"/>
            <p:nvPr/>
          </p:nvSpPr>
          <p:spPr>
            <a:xfrm>
              <a:off x="6641889" y="2868508"/>
              <a:ext cx="7041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Dec</a:t>
              </a:r>
              <a:br>
                <a:rPr lang="en" sz="1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8" name="Google Shape;268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04009" y="2508804"/>
              <a:ext cx="379857" cy="335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Google Shape;269;p22"/>
          <p:cNvGrpSpPr/>
          <p:nvPr/>
        </p:nvGrpSpPr>
        <p:grpSpPr>
          <a:xfrm>
            <a:off x="2450200" y="2251700"/>
            <a:ext cx="1257300" cy="998457"/>
            <a:chOff x="2538800" y="1092600"/>
            <a:chExt cx="1257300" cy="998457"/>
          </a:xfrm>
        </p:grpSpPr>
        <p:sp>
          <p:nvSpPr>
            <p:cNvPr id="270" name="Google Shape;270;p22"/>
            <p:cNvSpPr txBox="1"/>
            <p:nvPr/>
          </p:nvSpPr>
          <p:spPr>
            <a:xfrm>
              <a:off x="2815324" y="1826157"/>
              <a:ext cx="7041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Feb</a:t>
              </a:r>
              <a:b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22"/>
            <p:cNvSpPr txBox="1"/>
            <p:nvPr/>
          </p:nvSpPr>
          <p:spPr>
            <a:xfrm>
              <a:off x="2538800" y="1092600"/>
              <a:ext cx="12573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Prototype </a:t>
              </a: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tested</a:t>
              </a:r>
              <a:endParaRPr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2" name="Google Shape;272;p22"/>
          <p:cNvSpPr txBox="1"/>
          <p:nvPr/>
        </p:nvSpPr>
        <p:spPr>
          <a:xfrm>
            <a:off x="3963943" y="2973032"/>
            <a:ext cx="7041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3" name="Google Shape;273;p22"/>
          <p:cNvCxnSpPr>
            <a:stCxn id="265" idx="3"/>
            <a:endCxn id="274" idx="1"/>
          </p:cNvCxnSpPr>
          <p:nvPr/>
        </p:nvCxnSpPr>
        <p:spPr>
          <a:xfrm>
            <a:off x="2074150" y="2760825"/>
            <a:ext cx="763800" cy="36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22"/>
          <p:cNvCxnSpPr>
            <a:endCxn id="276" idx="1"/>
          </p:cNvCxnSpPr>
          <p:nvPr/>
        </p:nvCxnSpPr>
        <p:spPr>
          <a:xfrm>
            <a:off x="3307613" y="2764147"/>
            <a:ext cx="773400" cy="10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22"/>
          <p:cNvCxnSpPr>
            <a:stCxn id="276" idx="3"/>
            <a:endCxn id="278" idx="1"/>
          </p:cNvCxnSpPr>
          <p:nvPr/>
        </p:nvCxnSpPr>
        <p:spPr>
          <a:xfrm>
            <a:off x="4550939" y="2774647"/>
            <a:ext cx="915300" cy="18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22"/>
          <p:cNvCxnSpPr>
            <a:stCxn id="278" idx="3"/>
          </p:cNvCxnSpPr>
          <p:nvPr/>
        </p:nvCxnSpPr>
        <p:spPr>
          <a:xfrm rot="10800000" flipH="1">
            <a:off x="5972075" y="2767237"/>
            <a:ext cx="879900" cy="93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22"/>
          <p:cNvCxnSpPr>
            <a:endCxn id="265" idx="1"/>
          </p:cNvCxnSpPr>
          <p:nvPr/>
        </p:nvCxnSpPr>
        <p:spPr>
          <a:xfrm rot="10800000" flipH="1">
            <a:off x="1043050" y="2760825"/>
            <a:ext cx="580800" cy="63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81" name="Google Shape;281;p22"/>
          <p:cNvGrpSpPr/>
          <p:nvPr/>
        </p:nvGrpSpPr>
        <p:grpSpPr>
          <a:xfrm>
            <a:off x="4910652" y="2263925"/>
            <a:ext cx="1568100" cy="973989"/>
            <a:chOff x="4995952" y="2134938"/>
            <a:chExt cx="1568100" cy="973989"/>
          </a:xfrm>
        </p:grpSpPr>
        <p:sp>
          <p:nvSpPr>
            <p:cNvPr id="282" name="Google Shape;282;p22"/>
            <p:cNvSpPr txBox="1"/>
            <p:nvPr/>
          </p:nvSpPr>
          <p:spPr>
            <a:xfrm>
              <a:off x="5461260" y="2844027"/>
              <a:ext cx="704100" cy="2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</a:t>
              </a:r>
              <a:b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22"/>
            <p:cNvSpPr txBox="1"/>
            <p:nvPr/>
          </p:nvSpPr>
          <p:spPr>
            <a:xfrm>
              <a:off x="4995952" y="2134938"/>
              <a:ext cx="15681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Qualification </a:t>
              </a:r>
              <a:endParaRPr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8" name="Google Shape;278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51575" y="2394650"/>
              <a:ext cx="505800" cy="50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oogle Shape;284;p22"/>
          <p:cNvGrpSpPr/>
          <p:nvPr/>
        </p:nvGrpSpPr>
        <p:grpSpPr>
          <a:xfrm>
            <a:off x="2963234" y="2799775"/>
            <a:ext cx="1056600" cy="1402605"/>
            <a:chOff x="2483096" y="2671713"/>
            <a:chExt cx="1056600" cy="1402605"/>
          </a:xfrm>
        </p:grpSpPr>
        <p:pic>
          <p:nvPicPr>
            <p:cNvPr id="285" name="Google Shape;285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2902339" y="3532113"/>
              <a:ext cx="275850" cy="33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22"/>
            <p:cNvSpPr txBox="1"/>
            <p:nvPr/>
          </p:nvSpPr>
          <p:spPr>
            <a:xfrm>
              <a:off x="2483096" y="3847518"/>
              <a:ext cx="1056600" cy="2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Early Seed</a:t>
              </a:r>
              <a:endParaRPr sz="9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7" name="Google Shape;287;p22"/>
            <p:cNvCxnSpPr>
              <a:stCxn id="285" idx="2"/>
            </p:cNvCxnSpPr>
            <p:nvPr/>
          </p:nvCxnSpPr>
          <p:spPr>
            <a:xfrm rot="10800000" flipH="1">
              <a:off x="3040264" y="2671713"/>
              <a:ext cx="600" cy="860400"/>
            </a:xfrm>
            <a:prstGeom prst="straightConnector1">
              <a:avLst/>
            </a:prstGeom>
            <a:noFill/>
            <a:ln w="1905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8" name="Google Shape;288;p22"/>
          <p:cNvSpPr txBox="1"/>
          <p:nvPr/>
        </p:nvSpPr>
        <p:spPr>
          <a:xfrm>
            <a:off x="392437" y="2973029"/>
            <a:ext cx="7041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May 2018</a:t>
            </a:r>
            <a:endParaRPr sz="1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06050" y="2630226"/>
            <a:ext cx="288325" cy="2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2413" y="2541547"/>
            <a:ext cx="469925" cy="469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2"/>
          <p:cNvGrpSpPr/>
          <p:nvPr/>
        </p:nvGrpSpPr>
        <p:grpSpPr>
          <a:xfrm>
            <a:off x="1589625" y="2787086"/>
            <a:ext cx="1524600" cy="1415289"/>
            <a:chOff x="2249313" y="2603763"/>
            <a:chExt cx="1524600" cy="1415289"/>
          </a:xfrm>
        </p:grpSpPr>
        <p:pic>
          <p:nvPicPr>
            <p:cNvPr id="292" name="Google Shape;292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2902023" y="3464163"/>
              <a:ext cx="271550" cy="328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22"/>
            <p:cNvSpPr txBox="1"/>
            <p:nvPr/>
          </p:nvSpPr>
          <p:spPr>
            <a:xfrm>
              <a:off x="2249313" y="3792252"/>
              <a:ext cx="1524600" cy="2268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Angels + Grants </a:t>
              </a:r>
              <a:endParaRPr sz="900" b="1" i="0" u="none" strike="noStrike" cap="none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94" name="Google Shape;294;p22"/>
            <p:cNvCxnSpPr>
              <a:stCxn id="292" idx="2"/>
            </p:cNvCxnSpPr>
            <p:nvPr/>
          </p:nvCxnSpPr>
          <p:spPr>
            <a:xfrm rot="10800000" flipH="1">
              <a:off x="3037798" y="2603763"/>
              <a:ext cx="600" cy="860400"/>
            </a:xfrm>
            <a:prstGeom prst="straightConnector1">
              <a:avLst/>
            </a:prstGeom>
            <a:noFill/>
            <a:ln w="19050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95" name="Google Shape;295;p22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p22"/>
          <p:cNvSpPr txBox="1"/>
          <p:nvPr/>
        </p:nvSpPr>
        <p:spPr>
          <a:xfrm>
            <a:off x="5634750" y="3913250"/>
            <a:ext cx="2381700" cy="226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Further funding required </a:t>
            </a:r>
            <a:r>
              <a:rPr lang="en" sz="1000" b="1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£3M</a:t>
            </a:r>
            <a:endParaRPr sz="1000" b="1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7" name="Google Shape;297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46075" y="2555254"/>
            <a:ext cx="469925" cy="41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 rotWithShape="1">
          <a:blip r:embed="rId10">
            <a:alphaModFix/>
          </a:blip>
          <a:srcRect l="-21966" b="-10"/>
          <a:stretch/>
        </p:blipFill>
        <p:spPr>
          <a:xfrm>
            <a:off x="4081013" y="2604606"/>
            <a:ext cx="469926" cy="34008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2"/>
          <p:cNvSpPr txBox="1"/>
          <p:nvPr/>
        </p:nvSpPr>
        <p:spPr>
          <a:xfrm>
            <a:off x="3666713" y="2263925"/>
            <a:ext cx="1257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Integration</a:t>
            </a:r>
            <a:endParaRPr sz="1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3200900" y="1273825"/>
            <a:ext cx="1173300" cy="1455661"/>
            <a:chOff x="3641163" y="1154541"/>
            <a:chExt cx="1173300" cy="1455661"/>
          </a:xfrm>
        </p:grpSpPr>
        <p:grpSp>
          <p:nvGrpSpPr>
            <p:cNvPr id="300" name="Google Shape;300;p22"/>
            <p:cNvGrpSpPr/>
            <p:nvPr/>
          </p:nvGrpSpPr>
          <p:grpSpPr>
            <a:xfrm>
              <a:off x="3641163" y="1154541"/>
              <a:ext cx="1173300" cy="572700"/>
              <a:chOff x="3641163" y="1361866"/>
              <a:chExt cx="1173300" cy="572700"/>
            </a:xfrm>
          </p:grpSpPr>
          <p:pic>
            <p:nvPicPr>
              <p:cNvPr id="301" name="Google Shape;301;p22"/>
              <p:cNvPicPr preferRelativeResize="0"/>
              <p:nvPr/>
            </p:nvPicPr>
            <p:blipFill rotWithShape="1">
              <a:blip r:embed="rId11">
                <a:alphaModFix/>
              </a:blip>
              <a:srcRect l="14982" t="14982" r="14975" b="14975"/>
              <a:stretch/>
            </p:blipFill>
            <p:spPr>
              <a:xfrm>
                <a:off x="4054061" y="1558003"/>
                <a:ext cx="347525" cy="3474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2" name="Google Shape;302;p22"/>
              <p:cNvSpPr txBox="1"/>
              <p:nvPr/>
            </p:nvSpPr>
            <p:spPr>
              <a:xfrm>
                <a:off x="3641163" y="1361866"/>
                <a:ext cx="11733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" sz="1000" b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+50%</a:t>
                </a:r>
                <a:endParaRPr sz="10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303" name="Google Shape;303;p22"/>
            <p:cNvCxnSpPr/>
            <p:nvPr/>
          </p:nvCxnSpPr>
          <p:spPr>
            <a:xfrm rot="10800000" flipH="1">
              <a:off x="4227534" y="1749802"/>
              <a:ext cx="600" cy="860400"/>
            </a:xfrm>
            <a:prstGeom prst="straightConnector1">
              <a:avLst/>
            </a:prstGeom>
            <a:noFill/>
            <a:ln w="1905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04" name="Google Shape;304;p22"/>
          <p:cNvGrpSpPr/>
          <p:nvPr/>
        </p:nvGrpSpPr>
        <p:grpSpPr>
          <a:xfrm>
            <a:off x="4420111" y="1273825"/>
            <a:ext cx="1173300" cy="1474711"/>
            <a:chOff x="4420111" y="1273825"/>
            <a:chExt cx="1173300" cy="1474711"/>
          </a:xfrm>
        </p:grpSpPr>
        <p:grpSp>
          <p:nvGrpSpPr>
            <p:cNvPr id="305" name="Google Shape;305;p22"/>
            <p:cNvGrpSpPr/>
            <p:nvPr/>
          </p:nvGrpSpPr>
          <p:grpSpPr>
            <a:xfrm>
              <a:off x="4420111" y="1489011"/>
              <a:ext cx="1173300" cy="1259524"/>
              <a:chOff x="3641174" y="1350678"/>
              <a:chExt cx="1173300" cy="1259524"/>
            </a:xfrm>
          </p:grpSpPr>
          <p:grpSp>
            <p:nvGrpSpPr>
              <p:cNvPr id="306" name="Google Shape;306;p22"/>
              <p:cNvGrpSpPr/>
              <p:nvPr/>
            </p:nvGrpSpPr>
            <p:grpSpPr>
              <a:xfrm>
                <a:off x="3641174" y="1350678"/>
                <a:ext cx="1173300" cy="376547"/>
                <a:chOff x="3641174" y="1558003"/>
                <a:chExt cx="1173300" cy="376547"/>
              </a:xfrm>
            </p:grpSpPr>
            <p:pic>
              <p:nvPicPr>
                <p:cNvPr id="307" name="Google Shape;307;p22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14982" t="14982" r="14973" b="14973"/>
                <a:stretch/>
              </p:blipFill>
              <p:spPr>
                <a:xfrm>
                  <a:off x="4054061" y="1558003"/>
                  <a:ext cx="347525" cy="3474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08" name="Google Shape;308;p22"/>
                <p:cNvSpPr txBox="1"/>
                <p:nvPr/>
              </p:nvSpPr>
              <p:spPr>
                <a:xfrm>
                  <a:off x="3641174" y="1707750"/>
                  <a:ext cx="1173300" cy="226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60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00FF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309" name="Google Shape;309;p22"/>
              <p:cNvCxnSpPr/>
              <p:nvPr/>
            </p:nvCxnSpPr>
            <p:spPr>
              <a:xfrm rot="10800000" flipH="1">
                <a:off x="4227534" y="1749802"/>
                <a:ext cx="600" cy="860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10" name="Google Shape;310;p22"/>
            <p:cNvSpPr txBox="1"/>
            <p:nvPr/>
          </p:nvSpPr>
          <p:spPr>
            <a:xfrm>
              <a:off x="4478450" y="1273825"/>
              <a:ext cx="1056600" cy="82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+100%</a:t>
              </a:r>
              <a:endParaRPr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1" name="Google Shape;311;p22"/>
          <p:cNvGrpSpPr/>
          <p:nvPr/>
        </p:nvGrpSpPr>
        <p:grpSpPr>
          <a:xfrm>
            <a:off x="5791711" y="1479486"/>
            <a:ext cx="1173300" cy="1259524"/>
            <a:chOff x="3641174" y="1350678"/>
            <a:chExt cx="1173300" cy="1259524"/>
          </a:xfrm>
        </p:grpSpPr>
        <p:grpSp>
          <p:nvGrpSpPr>
            <p:cNvPr id="312" name="Google Shape;312;p22"/>
            <p:cNvGrpSpPr/>
            <p:nvPr/>
          </p:nvGrpSpPr>
          <p:grpSpPr>
            <a:xfrm>
              <a:off x="3641174" y="1350678"/>
              <a:ext cx="1173300" cy="376547"/>
              <a:chOff x="3641174" y="1558003"/>
              <a:chExt cx="1173300" cy="376547"/>
            </a:xfrm>
          </p:grpSpPr>
          <p:pic>
            <p:nvPicPr>
              <p:cNvPr id="313" name="Google Shape;313;p22"/>
              <p:cNvPicPr preferRelativeResize="0"/>
              <p:nvPr/>
            </p:nvPicPr>
            <p:blipFill rotWithShape="1">
              <a:blip r:embed="rId11">
                <a:alphaModFix/>
              </a:blip>
              <a:srcRect l="14982" t="14982" r="14975" b="14975"/>
              <a:stretch/>
            </p:blipFill>
            <p:spPr>
              <a:xfrm>
                <a:off x="4054061" y="1558003"/>
                <a:ext cx="347525" cy="3474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4" name="Google Shape;314;p22"/>
              <p:cNvSpPr txBox="1"/>
              <p:nvPr/>
            </p:nvSpPr>
            <p:spPr>
              <a:xfrm>
                <a:off x="3641174" y="1707750"/>
                <a:ext cx="1173300" cy="22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315" name="Google Shape;315;p22"/>
            <p:cNvCxnSpPr/>
            <p:nvPr/>
          </p:nvCxnSpPr>
          <p:spPr>
            <a:xfrm rot="10800000" flipH="1">
              <a:off x="4227534" y="1749802"/>
              <a:ext cx="600" cy="8604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6" name="Google Shape;316;p22"/>
          <p:cNvSpPr txBox="1"/>
          <p:nvPr/>
        </p:nvSpPr>
        <p:spPr>
          <a:xfrm>
            <a:off x="5850050" y="1273825"/>
            <a:ext cx="10566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+150%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47"/>
    </mc:Choice>
    <mc:Fallback xmlns="">
      <p:transition spd="slow" advTm="318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Allocation of funds</a:t>
            </a:r>
            <a:endParaRPr/>
          </a:p>
        </p:txBody>
      </p:sp>
      <p:pic>
        <p:nvPicPr>
          <p:cNvPr id="322" name="Google Shape;322;p23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9750" y="1075150"/>
            <a:ext cx="61794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23"/>
    </mc:Choice>
    <mc:Fallback>
      <p:transition spd="slow" advTm="1362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Vision - Beyond shielding</a:t>
            </a:r>
            <a:endParaRPr/>
          </a:p>
        </p:txBody>
      </p:sp>
      <p:pic>
        <p:nvPicPr>
          <p:cNvPr id="328" name="Google Shape;3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2950" y="1917374"/>
            <a:ext cx="1534851" cy="14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838" y="2057949"/>
            <a:ext cx="1028374" cy="1149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4"/>
          <p:cNvGrpSpPr/>
          <p:nvPr/>
        </p:nvGrpSpPr>
        <p:grpSpPr>
          <a:xfrm>
            <a:off x="961362" y="1917364"/>
            <a:ext cx="2019956" cy="1731384"/>
            <a:chOff x="73965" y="3617949"/>
            <a:chExt cx="1724100" cy="1377942"/>
          </a:xfrm>
        </p:grpSpPr>
        <p:pic>
          <p:nvPicPr>
            <p:cNvPr id="331" name="Google Shape;331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5540" y="3617949"/>
              <a:ext cx="1211847" cy="11299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24"/>
            <p:cNvSpPr txBox="1"/>
            <p:nvPr/>
          </p:nvSpPr>
          <p:spPr>
            <a:xfrm>
              <a:off x="73965" y="4700091"/>
              <a:ext cx="1724100" cy="2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38761D"/>
                  </a:solidFill>
                  <a:latin typeface="Arial"/>
                  <a:ea typeface="Arial"/>
                  <a:cs typeface="Arial"/>
                  <a:sym typeface="Arial"/>
                </a:rPr>
                <a:t>New applications</a:t>
              </a:r>
              <a:endParaRPr sz="12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24"/>
          <p:cNvSpPr txBox="1"/>
          <p:nvPr/>
        </p:nvSpPr>
        <p:spPr>
          <a:xfrm>
            <a:off x="3447450" y="3305175"/>
            <a:ext cx="21453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Radiation as an energy source</a:t>
            </a:r>
            <a:endParaRPr sz="1200" b="1" i="0" u="none" strike="noStrike" cap="non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6058935" y="3305175"/>
            <a:ext cx="22782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Be the first to manipulate plasma in space</a:t>
            </a:r>
            <a:endParaRPr sz="1200" b="1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5" name="Google Shape;335;p24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7"/>
    </mc:Choice>
    <mc:Fallback xmlns="">
      <p:transition spd="slow" advTm="260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"/>
          <p:cNvSpPr txBox="1"/>
          <p:nvPr/>
        </p:nvSpPr>
        <p:spPr>
          <a:xfrm>
            <a:off x="1826100" y="3487875"/>
            <a:ext cx="54918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out more.  www.spacetalos.com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650" y="618700"/>
            <a:ext cx="4358700" cy="286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7"/>
    </mc:Choice>
    <mc:Fallback xmlns="">
      <p:transition spd="slow" advTm="107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7879700" y="1476575"/>
            <a:ext cx="654000" cy="237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1131750" y="3229738"/>
          <a:ext cx="2492950" cy="1351745"/>
        </p:xfrm>
        <a:graphic>
          <a:graphicData uri="http://schemas.openxmlformats.org/drawingml/2006/table">
            <a:tbl>
              <a:tblPr>
                <a:noFill/>
                <a:tableStyleId>{73CDF051-E057-4563-834D-EE40A41D4621}</a:tableStyleId>
              </a:tblPr>
              <a:tblGrid>
                <a:gridCol w="249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chemeClr val="dk1"/>
                          </a:solidFill>
                        </a:rPr>
                        <a:t>Alexandros Christou, PhD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endParaRPr sz="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</a:rPr>
                        <a:t>Co-Founder and CEO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</a:rPr>
                        <a:t>Commercialisation and mechanics</a:t>
                      </a:r>
                      <a:endParaRPr sz="8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12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Team - Magnetics embedded in structure	</a:t>
            </a:r>
            <a:endParaRPr/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1131800" y="1553388"/>
          <a:ext cx="2492950" cy="1351745"/>
        </p:xfrm>
        <a:graphic>
          <a:graphicData uri="http://schemas.openxmlformats.org/drawingml/2006/table">
            <a:tbl>
              <a:tblPr>
                <a:noFill/>
                <a:tableStyleId>{73CDF051-E057-4563-834D-EE40A41D4621}</a:tableStyleId>
              </a:tblPr>
              <a:tblGrid>
                <a:gridCol w="249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chemeClr val="dk1"/>
                          </a:solidFill>
                        </a:rPr>
                        <a:t>Majed Jawad, PhD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endParaRPr sz="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</a:rPr>
                        <a:t>Co-Founder and CTO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</a:rPr>
                        <a:t>R&amp;D and magnetic shielding</a:t>
                      </a:r>
                      <a:endParaRPr sz="8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-2338" b="-3470"/>
          <a:stretch/>
        </p:blipFill>
        <p:spPr>
          <a:xfrm>
            <a:off x="388888" y="1617623"/>
            <a:ext cx="742924" cy="8037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3941" t="6555" r="5836" b="30228"/>
          <a:stretch/>
        </p:blipFill>
        <p:spPr>
          <a:xfrm>
            <a:off x="388950" y="3299548"/>
            <a:ext cx="742800" cy="771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/>
        </p:nvGrpSpPr>
        <p:grpSpPr>
          <a:xfrm>
            <a:off x="389136" y="2540438"/>
            <a:ext cx="884723" cy="299070"/>
            <a:chOff x="5603017" y="-2871115"/>
            <a:chExt cx="1909200" cy="609600"/>
          </a:xfrm>
        </p:grpSpPr>
        <p:sp>
          <p:nvSpPr>
            <p:cNvPr id="69" name="Google Shape;69;p14"/>
            <p:cNvSpPr/>
            <p:nvPr/>
          </p:nvSpPr>
          <p:spPr>
            <a:xfrm>
              <a:off x="5603017" y="-2871115"/>
              <a:ext cx="1909200" cy="609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65329" y="-2833163"/>
              <a:ext cx="1784552" cy="4968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Google Shape;7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2792" y="2545778"/>
            <a:ext cx="693596" cy="288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388399" y="4277579"/>
            <a:ext cx="906027" cy="325769"/>
            <a:chOff x="4438125" y="103900"/>
            <a:chExt cx="1468439" cy="531087"/>
          </a:xfrm>
        </p:grpSpPr>
        <p:sp>
          <p:nvSpPr>
            <p:cNvPr id="73" name="Google Shape;73;p14"/>
            <p:cNvSpPr/>
            <p:nvPr/>
          </p:nvSpPr>
          <p:spPr>
            <a:xfrm>
              <a:off x="4438125" y="103900"/>
              <a:ext cx="1433400" cy="480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" name="Google Shape;74;p14"/>
            <p:cNvPicPr preferRelativeResize="0"/>
            <p:nvPr/>
          </p:nvPicPr>
          <p:blipFill rotWithShape="1">
            <a:blip r:embed="rId7">
              <a:alphaModFix/>
            </a:blip>
            <a:srcRect t="-13" r="-5140" b="-31048"/>
            <a:stretch/>
          </p:blipFill>
          <p:spPr>
            <a:xfrm>
              <a:off x="4473176" y="164821"/>
              <a:ext cx="1433388" cy="4701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" name="Google Shape;75;p14"/>
          <p:cNvPicPr preferRelativeResize="0"/>
          <p:nvPr/>
        </p:nvPicPr>
        <p:blipFill rotWithShape="1">
          <a:blip r:embed="rId8">
            <a:alphaModFix/>
          </a:blip>
          <a:srcRect b="-745"/>
          <a:stretch/>
        </p:blipFill>
        <p:spPr>
          <a:xfrm>
            <a:off x="1272800" y="4284802"/>
            <a:ext cx="651967" cy="2834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" name="Google Shape;76;p14"/>
          <p:cNvGraphicFramePr/>
          <p:nvPr/>
        </p:nvGraphicFramePr>
        <p:xfrm>
          <a:off x="5360150" y="1240988"/>
          <a:ext cx="2470275" cy="1065570"/>
        </p:xfrm>
        <a:graphic>
          <a:graphicData uri="http://schemas.openxmlformats.org/drawingml/2006/table">
            <a:tbl>
              <a:tblPr>
                <a:noFill/>
                <a:tableStyleId>{73CDF051-E057-4563-834D-EE40A41D4621}</a:tableStyleId>
              </a:tblPr>
              <a:tblGrid>
                <a:gridCol w="24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4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chemeClr val="dk1"/>
                          </a:solidFill>
                        </a:rPr>
                        <a:t>Bruno Bolsens, PhD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endParaRPr sz="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</a:rPr>
                        <a:t>Investor 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</a:rPr>
                        <a:t>Product strategy </a:t>
                      </a:r>
                      <a:endParaRPr sz="8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7" name="Google Shape;77;p14"/>
          <p:cNvGraphicFramePr/>
          <p:nvPr/>
        </p:nvGraphicFramePr>
        <p:xfrm>
          <a:off x="5360150" y="2467413"/>
          <a:ext cx="2421450" cy="1065570"/>
        </p:xfrm>
        <a:graphic>
          <a:graphicData uri="http://schemas.openxmlformats.org/drawingml/2006/table">
            <a:tbl>
              <a:tblPr>
                <a:noFill/>
                <a:tableStyleId>{73CDF051-E057-4563-834D-EE40A41D4621}</a:tableStyleId>
              </a:tblPr>
              <a:tblGrid>
                <a:gridCol w="242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4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chemeClr val="dk1"/>
                          </a:solidFill>
                        </a:rPr>
                        <a:t>Violeta Argyropoulou, MBA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endParaRPr sz="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</a:rPr>
                        <a:t>Advisor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</a:rPr>
                        <a:t>Growth strategy</a:t>
                      </a:r>
                      <a:endParaRPr sz="8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" name="Google Shape;78;p14"/>
          <p:cNvGraphicFramePr/>
          <p:nvPr/>
        </p:nvGraphicFramePr>
        <p:xfrm>
          <a:off x="5360150" y="3807750"/>
          <a:ext cx="2470275" cy="1065570"/>
        </p:xfrm>
        <a:graphic>
          <a:graphicData uri="http://schemas.openxmlformats.org/drawingml/2006/table">
            <a:tbl>
              <a:tblPr>
                <a:noFill/>
                <a:tableStyleId>{73CDF051-E057-4563-834D-EE40A41D4621}</a:tableStyleId>
              </a:tblPr>
              <a:tblGrid>
                <a:gridCol w="24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4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chemeClr val="dk1"/>
                          </a:solidFill>
                        </a:rPr>
                        <a:t>Maria Tejera Hernández, MSc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endParaRPr sz="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</a:rPr>
                        <a:t>Aerospace Engineer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rgbClr val="FFFFFF"/>
                          </a:solidFill>
                        </a:rPr>
                        <a:t>Technology integration</a:t>
                      </a:r>
                      <a:endParaRPr sz="8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" name="Google Shape;79;p14"/>
          <p:cNvPicPr preferRelativeResize="0"/>
          <p:nvPr/>
        </p:nvPicPr>
        <p:blipFill rotWithShape="1">
          <a:blip r:embed="rId9">
            <a:alphaModFix/>
          </a:blip>
          <a:srcRect l="5909" t="2734" r="14012" b="25104"/>
          <a:stretch/>
        </p:blipFill>
        <p:spPr>
          <a:xfrm>
            <a:off x="4617353" y="3922443"/>
            <a:ext cx="742800" cy="72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10">
            <a:alphaModFix/>
          </a:blip>
          <a:srcRect r="6811"/>
          <a:stretch/>
        </p:blipFill>
        <p:spPr>
          <a:xfrm>
            <a:off x="7887078" y="3950493"/>
            <a:ext cx="643317" cy="34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87021" y="4270619"/>
            <a:ext cx="643440" cy="34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2">
            <a:alphaModFix/>
          </a:blip>
          <a:srcRect l="9236" t="25386" r="9236" b="7892"/>
          <a:stretch/>
        </p:blipFill>
        <p:spPr>
          <a:xfrm>
            <a:off x="7881726" y="2599731"/>
            <a:ext cx="654013" cy="33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7006" y="2925013"/>
            <a:ext cx="643438" cy="30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13">
            <a:alphaModFix/>
          </a:blip>
          <a:srcRect l="3855" t="10754"/>
          <a:stretch/>
        </p:blipFill>
        <p:spPr>
          <a:xfrm>
            <a:off x="7881865" y="1716422"/>
            <a:ext cx="653779" cy="21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14">
            <a:alphaModFix/>
          </a:blip>
          <a:srcRect t="1276" b="1265"/>
          <a:stretch/>
        </p:blipFill>
        <p:spPr>
          <a:xfrm>
            <a:off x="4617353" y="1365518"/>
            <a:ext cx="742800" cy="72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15">
            <a:alphaModFix/>
          </a:blip>
          <a:srcRect t="1276" b="1266"/>
          <a:stretch/>
        </p:blipFill>
        <p:spPr>
          <a:xfrm>
            <a:off x="4617353" y="2599718"/>
            <a:ext cx="742800" cy="72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16">
            <a:alphaModFix/>
          </a:blip>
          <a:srcRect t="3866" b="3857"/>
          <a:stretch/>
        </p:blipFill>
        <p:spPr>
          <a:xfrm>
            <a:off x="7971003" y="1509086"/>
            <a:ext cx="475525" cy="17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9"/>
    </mc:Choice>
    <mc:Fallback xmlns="">
      <p:transition spd="slow" advTm="253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1950" y="4109400"/>
            <a:ext cx="2196000" cy="4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200" y="4099650"/>
            <a:ext cx="2223626" cy="4545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Space industry is changing	</a:t>
            </a:r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/>
          <p:nvPr/>
        </p:nvSpPr>
        <p:spPr>
          <a:xfrm>
            <a:off x="553725" y="2003225"/>
            <a:ext cx="21279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Low Orbits</a:t>
            </a:r>
            <a:endParaRPr sz="1400" b="1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 txBox="1"/>
          <p:nvPr/>
        </p:nvSpPr>
        <p:spPr>
          <a:xfrm flipH="1">
            <a:off x="2945850" y="2003225"/>
            <a:ext cx="21960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High Orbits</a:t>
            </a: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Radiation Hardened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5"/>
          <p:cNvCxnSpPr/>
          <p:nvPr/>
        </p:nvCxnSpPr>
        <p:spPr>
          <a:xfrm rot="10800000" flipH="1">
            <a:off x="646825" y="2349550"/>
            <a:ext cx="2196000" cy="99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825" y="2470850"/>
            <a:ext cx="4426775" cy="27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5"/>
          <p:cNvGrpSpPr/>
          <p:nvPr/>
        </p:nvGrpSpPr>
        <p:grpSpPr>
          <a:xfrm>
            <a:off x="666325" y="1529460"/>
            <a:ext cx="3142875" cy="1197600"/>
            <a:chOff x="2242300" y="2223075"/>
            <a:chExt cx="3142875" cy="1197600"/>
          </a:xfrm>
        </p:grpSpPr>
        <p:sp>
          <p:nvSpPr>
            <p:cNvPr id="101" name="Google Shape;101;p15"/>
            <p:cNvSpPr/>
            <p:nvPr/>
          </p:nvSpPr>
          <p:spPr>
            <a:xfrm>
              <a:off x="2242300" y="3173775"/>
              <a:ext cx="246900" cy="2469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" name="Google Shape;102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38275" y="2223075"/>
              <a:ext cx="246900" cy="246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3" name="Google Shape;103;p15"/>
          <p:cNvCxnSpPr/>
          <p:nvPr/>
        </p:nvCxnSpPr>
        <p:spPr>
          <a:xfrm>
            <a:off x="2864400" y="2352550"/>
            <a:ext cx="2209200" cy="3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5"/>
          <p:cNvSpPr txBox="1"/>
          <p:nvPr/>
        </p:nvSpPr>
        <p:spPr>
          <a:xfrm>
            <a:off x="952525" y="2416250"/>
            <a:ext cx="1846200" cy="1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2-5 years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 satellites Saturated</a:t>
            </a:r>
            <a:endParaRPr sz="12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979950" y="2397679"/>
            <a:ext cx="1846200" cy="1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10-15 years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satellites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Unsaturated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836275" y="4035928"/>
            <a:ext cx="20787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Disruptors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(Tech startups)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2997229" y="4081788"/>
            <a:ext cx="210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Established players </a:t>
            </a:r>
            <a:b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2866175" y="2346480"/>
            <a:ext cx="14700" cy="22185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5"/>
          <p:cNvCxnSpPr/>
          <p:nvPr/>
        </p:nvCxnSpPr>
        <p:spPr>
          <a:xfrm>
            <a:off x="2838058" y="2349550"/>
            <a:ext cx="14700" cy="221850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9925" y="2257325"/>
            <a:ext cx="3606077" cy="215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311700" y="1455550"/>
            <a:ext cx="54234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Space radiation has 10.000 more energy in higher orbits</a:t>
            </a:r>
            <a:endParaRPr sz="16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6757376" y="2971675"/>
            <a:ext cx="641400" cy="660600"/>
          </a:xfrm>
          <a:prstGeom prst="ellipse">
            <a:avLst/>
          </a:prstGeom>
          <a:noFill/>
          <a:ln w="19050" cap="flat" cmpd="sng">
            <a:solidFill>
              <a:srgbClr val="3C7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5472875" y="2900825"/>
            <a:ext cx="3220200" cy="10971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6326" y="2483166"/>
            <a:ext cx="246900" cy="24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5"/>
          <p:cNvGrpSpPr/>
          <p:nvPr/>
        </p:nvGrpSpPr>
        <p:grpSpPr>
          <a:xfrm>
            <a:off x="1048186" y="1717026"/>
            <a:ext cx="3588052" cy="388621"/>
            <a:chOff x="2560190" y="1162623"/>
            <a:chExt cx="4428600" cy="1199077"/>
          </a:xfrm>
        </p:grpSpPr>
        <p:sp>
          <p:nvSpPr>
            <p:cNvPr id="116" name="Google Shape;116;p15"/>
            <p:cNvSpPr/>
            <p:nvPr/>
          </p:nvSpPr>
          <p:spPr>
            <a:xfrm rot="10800000" flipH="1">
              <a:off x="2560190" y="1544200"/>
              <a:ext cx="4428600" cy="81750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524282" y="1162623"/>
              <a:ext cx="500400" cy="88320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118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5075" y="2848202"/>
            <a:ext cx="229400" cy="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28"/>
    </mc:Choice>
    <mc:Fallback>
      <p:transition spd="slow" advTm="232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unseen culprit: space radiation (MEO/GEO)</a:t>
            </a:r>
            <a:endParaRPr/>
          </a:p>
        </p:txBody>
      </p:sp>
      <p:grpSp>
        <p:nvGrpSpPr>
          <p:cNvPr id="124" name="Google Shape;124;p16"/>
          <p:cNvGrpSpPr/>
          <p:nvPr/>
        </p:nvGrpSpPr>
        <p:grpSpPr>
          <a:xfrm>
            <a:off x="1495425" y="2532450"/>
            <a:ext cx="6108600" cy="2671275"/>
            <a:chOff x="1517700" y="2120225"/>
            <a:chExt cx="6108600" cy="2671275"/>
          </a:xfrm>
        </p:grpSpPr>
        <p:pic>
          <p:nvPicPr>
            <p:cNvPr id="125" name="Google Shape;12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48250" y="2927966"/>
              <a:ext cx="4473200" cy="27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6"/>
            <p:cNvSpPr/>
            <p:nvPr/>
          </p:nvSpPr>
          <p:spPr>
            <a:xfrm>
              <a:off x="4531750" y="2603063"/>
              <a:ext cx="2215200" cy="2469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2265450" y="2603075"/>
              <a:ext cx="2215200" cy="2469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2172150" y="2120225"/>
              <a:ext cx="2308500" cy="14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4A86E8"/>
                  </a:solidFill>
                  <a:latin typeface="Arial"/>
                  <a:ea typeface="Arial"/>
                  <a:cs typeface="Arial"/>
                  <a:sym typeface="Arial"/>
                </a:rPr>
                <a:t>Terrestrial Applications</a:t>
              </a:r>
              <a:endParaRPr sz="1400" b="1" i="0" u="none" strike="noStrike" cap="non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Commercial-Off-The-Shelf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 flipH="1">
              <a:off x="4598575" y="2120225"/>
              <a:ext cx="2196000" cy="7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Space Applications</a:t>
              </a:r>
              <a:endParaRPr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Radiation Hardened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457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65450" y="3244084"/>
              <a:ext cx="4473200" cy="272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1" name="Google Shape;131;p16"/>
            <p:cNvGrpSpPr/>
            <p:nvPr/>
          </p:nvGrpSpPr>
          <p:grpSpPr>
            <a:xfrm rot="10800000">
              <a:off x="1517700" y="3700725"/>
              <a:ext cx="6108600" cy="1090775"/>
              <a:chOff x="1517700" y="1270925"/>
              <a:chExt cx="6108600" cy="1090775"/>
            </a:xfrm>
          </p:grpSpPr>
          <p:sp>
            <p:nvSpPr>
              <p:cNvPr id="132" name="Google Shape;132;p16"/>
              <p:cNvSpPr/>
              <p:nvPr/>
            </p:nvSpPr>
            <p:spPr>
              <a:xfrm rot="10800000">
                <a:off x="1517700" y="1544200"/>
                <a:ext cx="6108600" cy="817500"/>
              </a:xfrm>
              <a:prstGeom prst="curvedUp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4165875" y="1270925"/>
                <a:ext cx="812400" cy="572700"/>
              </a:xfrm>
              <a:prstGeom prst="mathMultiply">
                <a:avLst>
                  <a:gd name="adj1" fmla="val 23520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" name="Google Shape;134;p16"/>
            <p:cNvSpPr txBox="1"/>
            <p:nvPr/>
          </p:nvSpPr>
          <p:spPr>
            <a:xfrm>
              <a:off x="2484075" y="2857022"/>
              <a:ext cx="1578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 to date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~$4k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5" name="Google Shape;135;p16"/>
            <p:cNvCxnSpPr/>
            <p:nvPr/>
          </p:nvCxnSpPr>
          <p:spPr>
            <a:xfrm rot="10800000" flipH="1">
              <a:off x="2265450" y="2466550"/>
              <a:ext cx="2196000" cy="9900"/>
            </a:xfrm>
            <a:prstGeom prst="straightConnector1">
              <a:avLst/>
            </a:prstGeom>
            <a:noFill/>
            <a:ln w="2857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6" name="Google Shape;136;p16"/>
            <p:cNvGrpSpPr/>
            <p:nvPr/>
          </p:nvGrpSpPr>
          <p:grpSpPr>
            <a:xfrm>
              <a:off x="2265450" y="2937700"/>
              <a:ext cx="246900" cy="563025"/>
              <a:chOff x="2242300" y="2857650"/>
              <a:chExt cx="246900" cy="563025"/>
            </a:xfrm>
          </p:grpSpPr>
          <p:grpSp>
            <p:nvGrpSpPr>
              <p:cNvPr id="137" name="Google Shape;137;p16"/>
              <p:cNvGrpSpPr/>
              <p:nvPr/>
            </p:nvGrpSpPr>
            <p:grpSpPr>
              <a:xfrm>
                <a:off x="2242300" y="2857650"/>
                <a:ext cx="246900" cy="247903"/>
                <a:chOff x="3352800" y="3424800"/>
                <a:chExt cx="246900" cy="247903"/>
              </a:xfrm>
            </p:grpSpPr>
            <p:sp>
              <p:nvSpPr>
                <p:cNvPr id="138" name="Google Shape;138;p16"/>
                <p:cNvSpPr/>
                <p:nvPr/>
              </p:nvSpPr>
              <p:spPr>
                <a:xfrm>
                  <a:off x="3352800" y="3424800"/>
                  <a:ext cx="246900" cy="246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39" name="Google Shape;139;p1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3352800" y="3425803"/>
                  <a:ext cx="246900" cy="246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40" name="Google Shape;140;p16"/>
              <p:cNvGrpSpPr/>
              <p:nvPr/>
            </p:nvGrpSpPr>
            <p:grpSpPr>
              <a:xfrm>
                <a:off x="2242300" y="3173775"/>
                <a:ext cx="246900" cy="246900"/>
                <a:chOff x="2242300" y="3173775"/>
                <a:chExt cx="246900" cy="246900"/>
              </a:xfrm>
            </p:grpSpPr>
            <p:sp>
              <p:nvSpPr>
                <p:cNvPr id="141" name="Google Shape;141;p16"/>
                <p:cNvSpPr/>
                <p:nvPr/>
              </p:nvSpPr>
              <p:spPr>
                <a:xfrm>
                  <a:off x="2242300" y="3173775"/>
                  <a:ext cx="246900" cy="246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42" name="Google Shape;142;p1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2242300" y="3173775"/>
                  <a:ext cx="246900" cy="246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cxnSp>
          <p:nvCxnSpPr>
            <p:cNvPr id="143" name="Google Shape;143;p16"/>
            <p:cNvCxnSpPr/>
            <p:nvPr/>
          </p:nvCxnSpPr>
          <p:spPr>
            <a:xfrm>
              <a:off x="4512250" y="2469550"/>
              <a:ext cx="2209200" cy="39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" name="Google Shape;144;p16"/>
            <p:cNvSpPr txBox="1"/>
            <p:nvPr/>
          </p:nvSpPr>
          <p:spPr>
            <a:xfrm>
              <a:off x="4616425" y="2849000"/>
              <a:ext cx="1851900" cy="7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457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10-20 year old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457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457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&gt;$1M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6468200" y="2937700"/>
              <a:ext cx="246900" cy="563025"/>
              <a:chOff x="2242300" y="2857650"/>
              <a:chExt cx="246900" cy="563025"/>
            </a:xfrm>
          </p:grpSpPr>
          <p:grpSp>
            <p:nvGrpSpPr>
              <p:cNvPr id="146" name="Google Shape;146;p16"/>
              <p:cNvGrpSpPr/>
              <p:nvPr/>
            </p:nvGrpSpPr>
            <p:grpSpPr>
              <a:xfrm>
                <a:off x="2242300" y="2857650"/>
                <a:ext cx="246900" cy="247903"/>
                <a:chOff x="3352800" y="3424800"/>
                <a:chExt cx="246900" cy="247903"/>
              </a:xfrm>
            </p:grpSpPr>
            <p:sp>
              <p:nvSpPr>
                <p:cNvPr id="147" name="Google Shape;147;p16"/>
                <p:cNvSpPr/>
                <p:nvPr/>
              </p:nvSpPr>
              <p:spPr>
                <a:xfrm>
                  <a:off x="3352800" y="3424800"/>
                  <a:ext cx="246900" cy="246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48" name="Google Shape;148;p1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3352800" y="3425803"/>
                  <a:ext cx="246900" cy="246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49" name="Google Shape;149;p16"/>
              <p:cNvGrpSpPr/>
              <p:nvPr/>
            </p:nvGrpSpPr>
            <p:grpSpPr>
              <a:xfrm>
                <a:off x="2242300" y="3173775"/>
                <a:ext cx="246900" cy="246900"/>
                <a:chOff x="2242300" y="3173775"/>
                <a:chExt cx="246900" cy="246900"/>
              </a:xfrm>
            </p:grpSpPr>
            <p:sp>
              <p:nvSpPr>
                <p:cNvPr id="150" name="Google Shape;150;p16"/>
                <p:cNvSpPr/>
                <p:nvPr/>
              </p:nvSpPr>
              <p:spPr>
                <a:xfrm>
                  <a:off x="2242300" y="3173775"/>
                  <a:ext cx="246900" cy="246900"/>
                </a:xfrm>
                <a:prstGeom prst="rect">
                  <a:avLst/>
                </a:prstGeom>
                <a:solidFill>
                  <a:srgbClr val="EFEFEF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51" name="Google Shape;151;p1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2242300" y="3173775"/>
                  <a:ext cx="246900" cy="246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cxnSp>
        <p:nvCxnSpPr>
          <p:cNvPr id="152" name="Google Shape;152;p16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3" name="Google Shape;153;p16"/>
          <p:cNvGrpSpPr/>
          <p:nvPr/>
        </p:nvGrpSpPr>
        <p:grpSpPr>
          <a:xfrm>
            <a:off x="388946" y="1549475"/>
            <a:ext cx="572698" cy="572698"/>
            <a:chOff x="388946" y="1549475"/>
            <a:chExt cx="572698" cy="572698"/>
          </a:xfrm>
        </p:grpSpPr>
        <p:pic>
          <p:nvPicPr>
            <p:cNvPr id="154" name="Google Shape;154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8946" y="1549475"/>
              <a:ext cx="572698" cy="572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4578" y="1735449"/>
              <a:ext cx="201446" cy="2007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76686" y="1503986"/>
            <a:ext cx="542547" cy="5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/>
        </p:nvSpPr>
        <p:spPr>
          <a:xfrm>
            <a:off x="946550" y="1564575"/>
            <a:ext cx="26943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 </a:t>
            </a:r>
            <a:b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41% of lifetime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16"/>
          <p:cNvGrpSpPr/>
          <p:nvPr/>
        </p:nvGrpSpPr>
        <p:grpSpPr>
          <a:xfrm>
            <a:off x="3348863" y="1564586"/>
            <a:ext cx="2401725" cy="542487"/>
            <a:chOff x="3348863" y="1564586"/>
            <a:chExt cx="2401725" cy="542487"/>
          </a:xfrm>
        </p:grpSpPr>
        <p:pic>
          <p:nvPicPr>
            <p:cNvPr id="159" name="Google Shape;159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48863" y="1564586"/>
              <a:ext cx="572700" cy="542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6"/>
            <p:cNvSpPr txBox="1"/>
            <p:nvPr/>
          </p:nvSpPr>
          <p:spPr>
            <a:xfrm>
              <a:off x="3906488" y="1617738"/>
              <a:ext cx="18441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&gt;$100M /satellite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16"/>
          <p:cNvSpPr txBox="1"/>
          <p:nvPr/>
        </p:nvSpPr>
        <p:spPr>
          <a:xfrm>
            <a:off x="7119225" y="1617750"/>
            <a:ext cx="14649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$ 935M /year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 rotWithShape="1">
          <a:blip r:embed="rId10">
            <a:alphaModFix/>
          </a:blip>
          <a:srcRect l="-3508" r="3507"/>
          <a:stretch/>
        </p:blipFill>
        <p:spPr>
          <a:xfrm>
            <a:off x="7035127" y="2728588"/>
            <a:ext cx="1090775" cy="10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1700" y="2653625"/>
            <a:ext cx="1939449" cy="12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29"/>
    </mc:Choice>
    <mc:Fallback xmlns="">
      <p:transition spd="slow" advTm="497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345825" y="445025"/>
            <a:ext cx="836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 different approach</a:t>
            </a:r>
            <a:endParaRPr/>
          </a:p>
        </p:txBody>
      </p:sp>
      <p:cxnSp>
        <p:nvCxnSpPr>
          <p:cNvPr id="169" name="Google Shape;169;p17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 l="16940" t="33110" r="35381"/>
          <a:stretch/>
        </p:blipFill>
        <p:spPr>
          <a:xfrm>
            <a:off x="6021213" y="2059425"/>
            <a:ext cx="2455075" cy="19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1199" y="3066601"/>
            <a:ext cx="2041600" cy="19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/>
          <p:nvPr/>
        </p:nvSpPr>
        <p:spPr>
          <a:xfrm>
            <a:off x="395200" y="1126138"/>
            <a:ext cx="2549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Concept 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9625" y="1663401"/>
            <a:ext cx="2164727" cy="12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/>
        </p:nvSpPr>
        <p:spPr>
          <a:xfrm>
            <a:off x="3297150" y="1126150"/>
            <a:ext cx="2549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Simulations 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5973900" y="1126150"/>
            <a:ext cx="2549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Experiments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7"/>
          <p:cNvPicPr preferRelativeResize="0"/>
          <p:nvPr/>
        </p:nvPicPr>
        <p:blipFill rotWithShape="1">
          <a:blip r:embed="rId6">
            <a:alphaModFix/>
          </a:blip>
          <a:srcRect l="6746" t="1520" r="6746" b="2821"/>
          <a:stretch/>
        </p:blipFill>
        <p:spPr>
          <a:xfrm>
            <a:off x="439800" y="2241425"/>
            <a:ext cx="2460500" cy="15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2"/>
    </mc:Choice>
    <mc:Fallback xmlns="">
      <p:transition spd="slow" advTm="311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Competitor landscape</a:t>
            </a:r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245025" y="1274813"/>
            <a:ext cx="4260300" cy="3495600"/>
            <a:chOff x="245025" y="1274813"/>
            <a:chExt cx="4260300" cy="3495600"/>
          </a:xfrm>
        </p:grpSpPr>
        <p:grpSp>
          <p:nvGrpSpPr>
            <p:cNvPr id="183" name="Google Shape;183;p18"/>
            <p:cNvGrpSpPr/>
            <p:nvPr/>
          </p:nvGrpSpPr>
          <p:grpSpPr>
            <a:xfrm>
              <a:off x="498720" y="1507950"/>
              <a:ext cx="4006605" cy="2934025"/>
              <a:chOff x="546345" y="1869900"/>
              <a:chExt cx="4006605" cy="2934025"/>
            </a:xfrm>
          </p:grpSpPr>
          <p:sp>
            <p:nvSpPr>
              <p:cNvPr id="184" name="Google Shape;184;p18"/>
              <p:cNvSpPr/>
              <p:nvPr/>
            </p:nvSpPr>
            <p:spPr>
              <a:xfrm>
                <a:off x="666750" y="4327525"/>
                <a:ext cx="3886200" cy="4764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D966"/>
              </a:solidFill>
              <a:ln>
                <a:noFill/>
              </a:ln>
              <a:effectLst>
                <a:outerShdw blurRad="57150" dist="19050" dir="5820000" algn="bl" rotWithShape="0">
                  <a:srgbClr val="F3F3F3">
                    <a:alpha val="61568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 rot="-5400735">
                <a:off x="-618405" y="3035001"/>
                <a:ext cx="2806500" cy="4764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D966"/>
              </a:solidFill>
              <a:ln>
                <a:noFill/>
              </a:ln>
              <a:effectLst>
                <a:outerShdw blurRad="57150" dist="9525" dir="11700000" algn="bl" rotWithShape="0">
                  <a:srgbClr val="EFEFEF">
                    <a:alpha val="68235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8"/>
            <p:cNvSpPr txBox="1"/>
            <p:nvPr/>
          </p:nvSpPr>
          <p:spPr>
            <a:xfrm>
              <a:off x="695325" y="4318000"/>
              <a:ext cx="34956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Implementation Cost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 txBox="1"/>
            <p:nvPr/>
          </p:nvSpPr>
          <p:spPr>
            <a:xfrm rot="-5400000">
              <a:off x="-1401075" y="2920913"/>
              <a:ext cx="3495600" cy="20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System Performance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8"/>
          <p:cNvGrpSpPr/>
          <p:nvPr/>
        </p:nvGrpSpPr>
        <p:grpSpPr>
          <a:xfrm>
            <a:off x="2955950" y="3317725"/>
            <a:ext cx="1930758" cy="662904"/>
            <a:chOff x="2475800" y="3303125"/>
            <a:chExt cx="1930758" cy="662904"/>
          </a:xfrm>
        </p:grpSpPr>
        <p:pic>
          <p:nvPicPr>
            <p:cNvPr id="189" name="Google Shape;189;p18"/>
            <p:cNvPicPr preferRelativeResize="0"/>
            <p:nvPr/>
          </p:nvPicPr>
          <p:blipFill rotWithShape="1">
            <a:blip r:embed="rId3">
              <a:alphaModFix/>
            </a:blip>
            <a:srcRect l="-3466" t="-8908"/>
            <a:stretch/>
          </p:blipFill>
          <p:spPr>
            <a:xfrm>
              <a:off x="2475800" y="3303125"/>
              <a:ext cx="1042855" cy="31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8"/>
            <p:cNvPicPr preferRelativeResize="0"/>
            <p:nvPr/>
          </p:nvPicPr>
          <p:blipFill rotWithShape="1">
            <a:blip r:embed="rId4">
              <a:alphaModFix/>
            </a:blip>
            <a:srcRect r="-8236"/>
            <a:stretch/>
          </p:blipFill>
          <p:spPr>
            <a:xfrm>
              <a:off x="2823650" y="3646754"/>
              <a:ext cx="748547" cy="31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8"/>
            <p:cNvPicPr preferRelativeResize="0"/>
            <p:nvPr/>
          </p:nvPicPr>
          <p:blipFill rotWithShape="1">
            <a:blip r:embed="rId5">
              <a:alphaModFix/>
            </a:blip>
            <a:srcRect t="7705" b="21732"/>
            <a:stretch/>
          </p:blipFill>
          <p:spPr>
            <a:xfrm>
              <a:off x="3534983" y="3337219"/>
              <a:ext cx="871575" cy="6150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p18"/>
          <p:cNvSpPr/>
          <p:nvPr/>
        </p:nvSpPr>
        <p:spPr>
          <a:xfrm>
            <a:off x="4473500" y="1109850"/>
            <a:ext cx="3930900" cy="2062800"/>
          </a:xfrm>
          <a:prstGeom prst="rect">
            <a:avLst/>
          </a:prstGeom>
          <a:solidFill>
            <a:srgbClr val="EFEFEF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 txBox="1">
            <a:spLocks noGrp="1"/>
          </p:cNvSpPr>
          <p:nvPr>
            <p:ph type="body" idx="2"/>
          </p:nvPr>
        </p:nvSpPr>
        <p:spPr>
          <a:xfrm>
            <a:off x="4481075" y="1476550"/>
            <a:ext cx="3999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</a:rPr>
              <a:t>Our protective technology: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Generates COTS friendly zones.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Digital components - Improved satellite performance.</a:t>
            </a:r>
            <a:endParaRPr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>
                <a:solidFill>
                  <a:srgbClr val="000000"/>
                </a:solidFill>
              </a:rPr>
              <a:t>No switching cost.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 sz="1200" i="1">
              <a:solidFill>
                <a:srgbClr val="FFFFFF"/>
              </a:solidFill>
            </a:endParaRPr>
          </a:p>
        </p:txBody>
      </p:sp>
      <p:cxnSp>
        <p:nvCxnSpPr>
          <p:cNvPr id="194" name="Google Shape;194;p18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5" name="Google Shape;19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700" y="1599496"/>
            <a:ext cx="1604526" cy="3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9"/>
    </mc:Choice>
    <mc:Fallback xmlns="">
      <p:transition spd="slow" advTm="250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9"/>
          <p:cNvGrpSpPr/>
          <p:nvPr/>
        </p:nvGrpSpPr>
        <p:grpSpPr>
          <a:xfrm>
            <a:off x="680088" y="1312353"/>
            <a:ext cx="1709700" cy="1684048"/>
            <a:chOff x="1801813" y="1222078"/>
            <a:chExt cx="1709700" cy="1684048"/>
          </a:xfrm>
        </p:grpSpPr>
        <p:pic>
          <p:nvPicPr>
            <p:cNvPr id="201" name="Google Shape;201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38850" y="1769325"/>
              <a:ext cx="1235651" cy="113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9"/>
            <p:cNvSpPr txBox="1"/>
            <p:nvPr/>
          </p:nvSpPr>
          <p:spPr>
            <a:xfrm>
              <a:off x="1801813" y="1222078"/>
              <a:ext cx="17097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19"/>
          <p:cNvGrpSpPr/>
          <p:nvPr/>
        </p:nvGrpSpPr>
        <p:grpSpPr>
          <a:xfrm>
            <a:off x="71702" y="2851528"/>
            <a:ext cx="2926500" cy="1550373"/>
            <a:chOff x="-4327648" y="5122253"/>
            <a:chExt cx="2926500" cy="1550373"/>
          </a:xfrm>
        </p:grpSpPr>
        <p:pic>
          <p:nvPicPr>
            <p:cNvPr id="204" name="Google Shape;204;p19"/>
            <p:cNvPicPr preferRelativeResize="0"/>
            <p:nvPr/>
          </p:nvPicPr>
          <p:blipFill rotWithShape="1">
            <a:blip r:embed="rId4">
              <a:alphaModFix/>
            </a:blip>
            <a:srcRect l="44845" t="6564" r="7051" b="15192"/>
            <a:stretch/>
          </p:blipFill>
          <p:spPr>
            <a:xfrm>
              <a:off x="-3437952" y="5644475"/>
              <a:ext cx="1123874" cy="1028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9"/>
            <p:cNvSpPr txBox="1"/>
            <p:nvPr/>
          </p:nvSpPr>
          <p:spPr>
            <a:xfrm>
              <a:off x="-4327648" y="5122253"/>
              <a:ext cx="29265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19"/>
          <p:cNvSpPr txBox="1">
            <a:spLocks noGrp="1"/>
          </p:cNvSpPr>
          <p:nvPr>
            <p:ph type="body" idx="1"/>
          </p:nvPr>
        </p:nvSpPr>
        <p:spPr>
          <a:xfrm>
            <a:off x="381100" y="12211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chemeClr val="dk1"/>
              </a:solidFill>
            </a:endParaRPr>
          </a:p>
          <a:p>
            <a:pPr marL="320040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					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	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										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Products in development</a:t>
            </a:r>
            <a:endParaRPr/>
          </a:p>
        </p:txBody>
      </p:sp>
      <p:grpSp>
        <p:nvGrpSpPr>
          <p:cNvPr id="208" name="Google Shape;208;p19"/>
          <p:cNvGrpSpPr/>
          <p:nvPr/>
        </p:nvGrpSpPr>
        <p:grpSpPr>
          <a:xfrm>
            <a:off x="3228750" y="2308750"/>
            <a:ext cx="2686500" cy="1241250"/>
            <a:chOff x="1686650" y="1077038"/>
            <a:chExt cx="2686500" cy="1241250"/>
          </a:xfrm>
        </p:grpSpPr>
        <p:pic>
          <p:nvPicPr>
            <p:cNvPr id="209" name="Google Shape;209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07174" y="1077038"/>
              <a:ext cx="645624" cy="63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9"/>
            <p:cNvSpPr txBox="1"/>
            <p:nvPr/>
          </p:nvSpPr>
          <p:spPr>
            <a:xfrm>
              <a:off x="1686650" y="1695188"/>
              <a:ext cx="26865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$90M / satellite </a:t>
              </a:r>
              <a:b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enabling new digital systems on board.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19"/>
          <p:cNvGrpSpPr/>
          <p:nvPr/>
        </p:nvGrpSpPr>
        <p:grpSpPr>
          <a:xfrm>
            <a:off x="6145800" y="2410488"/>
            <a:ext cx="2686500" cy="1139512"/>
            <a:chOff x="4209500" y="1284676"/>
            <a:chExt cx="2686500" cy="1139512"/>
          </a:xfrm>
        </p:grpSpPr>
        <p:sp>
          <p:nvSpPr>
            <p:cNvPr id="212" name="Google Shape;212;p19"/>
            <p:cNvSpPr txBox="1"/>
            <p:nvPr/>
          </p:nvSpPr>
          <p:spPr>
            <a:xfrm>
              <a:off x="4209500" y="1801088"/>
              <a:ext cx="26865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Installation $5M </a:t>
              </a:r>
              <a:b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licence $1.2M / year of operation.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19"/>
            <p:cNvGrpSpPr/>
            <p:nvPr/>
          </p:nvGrpSpPr>
          <p:grpSpPr>
            <a:xfrm>
              <a:off x="5246073" y="1284676"/>
              <a:ext cx="613452" cy="516400"/>
              <a:chOff x="6945157" y="993841"/>
              <a:chExt cx="751872" cy="635100"/>
            </a:xfrm>
          </p:grpSpPr>
          <p:pic>
            <p:nvPicPr>
              <p:cNvPr id="214" name="Google Shape;214;p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945157" y="993841"/>
                <a:ext cx="751872" cy="635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1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197645" y="1187942"/>
                <a:ext cx="246900" cy="246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16" name="Google Shape;216;p19"/>
          <p:cNvSpPr/>
          <p:nvPr/>
        </p:nvSpPr>
        <p:spPr>
          <a:xfrm>
            <a:off x="2736100" y="3055775"/>
            <a:ext cx="4395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5968400" y="3265925"/>
            <a:ext cx="2586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19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54"/>
    </mc:Choice>
    <mc:Fallback xmlns="">
      <p:transition spd="slow" advTm="401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450" y="1100550"/>
            <a:ext cx="2353600" cy="398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50" y="1100550"/>
            <a:ext cx="2353600" cy="39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Market fit</a:t>
            </a:r>
            <a:endParaRPr/>
          </a:p>
        </p:txBody>
      </p:sp>
      <p:grpSp>
        <p:nvGrpSpPr>
          <p:cNvPr id="226" name="Google Shape;226;p20"/>
          <p:cNvGrpSpPr/>
          <p:nvPr/>
        </p:nvGrpSpPr>
        <p:grpSpPr>
          <a:xfrm>
            <a:off x="3438356" y="1100550"/>
            <a:ext cx="2353593" cy="4204725"/>
            <a:chOff x="311700" y="1121325"/>
            <a:chExt cx="2140603" cy="4204725"/>
          </a:xfrm>
        </p:grpSpPr>
        <p:pic>
          <p:nvPicPr>
            <p:cNvPr id="227" name="Google Shape;227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700" y="1121325"/>
              <a:ext cx="2140603" cy="3940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0"/>
            <p:cNvPicPr preferRelativeResize="0"/>
            <p:nvPr/>
          </p:nvPicPr>
          <p:blipFill rotWithShape="1">
            <a:blip r:embed="rId5">
              <a:alphaModFix/>
            </a:blip>
            <a:srcRect l="5031" t="11662" r="6237" b="10065"/>
            <a:stretch/>
          </p:blipFill>
          <p:spPr>
            <a:xfrm>
              <a:off x="731675" y="1340200"/>
              <a:ext cx="1277575" cy="1126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20"/>
            <p:cNvSpPr txBox="1"/>
            <p:nvPr/>
          </p:nvSpPr>
          <p:spPr>
            <a:xfrm>
              <a:off x="344163" y="2695650"/>
              <a:ext cx="2052600" cy="26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“This is extraordinary and super valuable. 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My team has spent a year looking for alternatives to rad-hard.”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Jim Keravala </a:t>
              </a:r>
              <a:endPara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20"/>
                </a:spcBef>
                <a:spcAft>
                  <a:spcPts val="2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CEO</a:t>
              </a:r>
              <a:endPara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0"/>
          <p:cNvSpPr txBox="1"/>
          <p:nvPr/>
        </p:nvSpPr>
        <p:spPr>
          <a:xfrm>
            <a:off x="982617" y="2706945"/>
            <a:ext cx="2262868" cy="26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“This is a game-changer with potential and value all across the board.”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Christos Kyriazoglou 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2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CBDO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20"/>
          <p:cNvGrpSpPr/>
          <p:nvPr/>
        </p:nvGrpSpPr>
        <p:grpSpPr>
          <a:xfrm>
            <a:off x="6066625" y="1457225"/>
            <a:ext cx="2104800" cy="3583800"/>
            <a:chOff x="6205943" y="1559600"/>
            <a:chExt cx="3000000" cy="3583800"/>
          </a:xfrm>
        </p:grpSpPr>
        <p:pic>
          <p:nvPicPr>
            <p:cNvPr id="232" name="Google Shape;232;p20"/>
            <p:cNvPicPr preferRelativeResize="0"/>
            <p:nvPr/>
          </p:nvPicPr>
          <p:blipFill rotWithShape="1">
            <a:blip r:embed="rId6">
              <a:alphaModFix/>
            </a:blip>
            <a:srcRect t="15664" b="15662"/>
            <a:stretch/>
          </p:blipFill>
          <p:spPr>
            <a:xfrm>
              <a:off x="6734111" y="1559600"/>
              <a:ext cx="1935754" cy="1126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0"/>
            <p:cNvSpPr txBox="1"/>
            <p:nvPr/>
          </p:nvSpPr>
          <p:spPr>
            <a:xfrm>
              <a:off x="6205943" y="2730200"/>
              <a:ext cx="3000000" cy="24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“If anybody says that they do not have a problem with space radiation, they are either lying, or they do not know what they are doing.”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Josep Pino  </a:t>
              </a:r>
              <a:endPara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20"/>
                </a:spcBef>
                <a:spcAft>
                  <a:spcPts val="2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CTO</a:t>
              </a:r>
              <a:endPara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4" name="Google Shape;234;p20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5" name="Google Shape;23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2625" y="1389599"/>
            <a:ext cx="2262850" cy="127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14"/>
    </mc:Choice>
    <mc:Fallback>
      <p:transition spd="slow" advTm="171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Achievements</a:t>
            </a:r>
            <a:endParaRPr/>
          </a:p>
        </p:txBody>
      </p:sp>
      <p:pic>
        <p:nvPicPr>
          <p:cNvPr id="241" name="Google Shape;2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75" y="3554900"/>
            <a:ext cx="976037" cy="976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21"/>
          <p:cNvCxnSpPr/>
          <p:nvPr/>
        </p:nvCxnSpPr>
        <p:spPr>
          <a:xfrm>
            <a:off x="388950" y="1017725"/>
            <a:ext cx="8366100" cy="300"/>
          </a:xfrm>
          <a:prstGeom prst="straightConnector1">
            <a:avLst/>
          </a:prstGeom>
          <a:noFill/>
          <a:ln w="19050" cap="flat" cmpd="sng">
            <a:solidFill>
              <a:srgbClr val="152B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3" name="Google Shape;243;p21"/>
          <p:cNvGrpSpPr/>
          <p:nvPr/>
        </p:nvGrpSpPr>
        <p:grpSpPr>
          <a:xfrm>
            <a:off x="388950" y="3696375"/>
            <a:ext cx="3603525" cy="693100"/>
            <a:chOff x="388950" y="3696375"/>
            <a:chExt cx="3603525" cy="693100"/>
          </a:xfrm>
        </p:grpSpPr>
        <p:pic>
          <p:nvPicPr>
            <p:cNvPr id="244" name="Google Shape;244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8950" y="3696375"/>
              <a:ext cx="1298351" cy="69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1"/>
            <p:cNvSpPr txBox="1"/>
            <p:nvPr/>
          </p:nvSpPr>
          <p:spPr>
            <a:xfrm>
              <a:off x="1816875" y="3785075"/>
              <a:ext cx="21756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Funded proposal &lt;£3k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1"/>
          <p:cNvGrpSpPr/>
          <p:nvPr/>
        </p:nvGrpSpPr>
        <p:grpSpPr>
          <a:xfrm>
            <a:off x="388938" y="2503800"/>
            <a:ext cx="3603537" cy="1033850"/>
            <a:chOff x="388938" y="2503800"/>
            <a:chExt cx="3603537" cy="1033850"/>
          </a:xfrm>
        </p:grpSpPr>
        <p:sp>
          <p:nvSpPr>
            <p:cNvPr id="247" name="Google Shape;247;p21"/>
            <p:cNvSpPr txBox="1"/>
            <p:nvPr/>
          </p:nvSpPr>
          <p:spPr>
            <a:xfrm>
              <a:off x="1816875" y="2762875"/>
              <a:ext cx="21756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Funded proposal &lt;£100k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8" name="Google Shape;248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8938" y="2503800"/>
              <a:ext cx="1033850" cy="1033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21"/>
          <p:cNvGrpSpPr/>
          <p:nvPr/>
        </p:nvGrpSpPr>
        <p:grpSpPr>
          <a:xfrm>
            <a:off x="388950" y="1177146"/>
            <a:ext cx="3603525" cy="1167925"/>
            <a:chOff x="388950" y="1177146"/>
            <a:chExt cx="3603525" cy="1167925"/>
          </a:xfrm>
        </p:grpSpPr>
        <p:pic>
          <p:nvPicPr>
            <p:cNvPr id="250" name="Google Shape;250;p21"/>
            <p:cNvPicPr preferRelativeResize="0"/>
            <p:nvPr/>
          </p:nvPicPr>
          <p:blipFill rotWithShape="1">
            <a:blip r:embed="rId6">
              <a:alphaModFix/>
            </a:blip>
            <a:srcRect l="16555" t="12216" r="17033" b="14630"/>
            <a:stretch/>
          </p:blipFill>
          <p:spPr>
            <a:xfrm>
              <a:off x="388950" y="1177146"/>
              <a:ext cx="1061725" cy="1167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21"/>
            <p:cNvSpPr txBox="1"/>
            <p:nvPr/>
          </p:nvSpPr>
          <p:spPr>
            <a:xfrm>
              <a:off x="1816875" y="1503263"/>
              <a:ext cx="21756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Funded proposal &lt;£50k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2" name="Google Shape;25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4475" y="1414562"/>
            <a:ext cx="1492548" cy="6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/>
          <p:cNvSpPr txBox="1"/>
          <p:nvPr/>
        </p:nvSpPr>
        <p:spPr>
          <a:xfrm>
            <a:off x="6656700" y="1503263"/>
            <a:ext cx="2175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Stage 1 contract  &lt;£100k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4475" y="2674177"/>
            <a:ext cx="1345944" cy="6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 txBox="1"/>
          <p:nvPr/>
        </p:nvSpPr>
        <p:spPr>
          <a:xfrm>
            <a:off x="6656700" y="2762863"/>
            <a:ext cx="2175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Top 10 startup finalist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6"/>
    </mc:Choice>
    <mc:Fallback xmlns="">
      <p:transition spd="slow" advTm="20106"/>
    </mc:Fallback>
  </mc:AlternateContent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410</Words>
  <Application>Microsoft Office PowerPoint</Application>
  <PresentationFormat>On-screen Show (16:9)</PresentationFormat>
  <Paragraphs>129</Paragraphs>
  <Slides>13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Roboto</vt:lpstr>
      <vt:lpstr>Times New Roman</vt:lpstr>
      <vt:lpstr>Arial</vt:lpstr>
      <vt:lpstr>Simple Dark</vt:lpstr>
      <vt:lpstr>PowerPoint Presentation</vt:lpstr>
      <vt:lpstr>Team - Magnetics embedded in structure </vt:lpstr>
      <vt:lpstr>Space industry is changing </vt:lpstr>
      <vt:lpstr>The unseen culprit: space radiation (MEO/GEO)</vt:lpstr>
      <vt:lpstr>A different approach</vt:lpstr>
      <vt:lpstr>Competitor landscape</vt:lpstr>
      <vt:lpstr>Products in development</vt:lpstr>
      <vt:lpstr>Market fit</vt:lpstr>
      <vt:lpstr>Achievements</vt:lpstr>
      <vt:lpstr>Roadmap</vt:lpstr>
      <vt:lpstr>Allocation of funds</vt:lpstr>
      <vt:lpstr>Vision - Beyond shielding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 Christou</dc:creator>
  <cp:lastModifiedBy>Alexandros Christou</cp:lastModifiedBy>
  <cp:revision>3</cp:revision>
  <dcterms:modified xsi:type="dcterms:W3CDTF">2019-10-08T22:35:08Z</dcterms:modified>
</cp:coreProperties>
</file>